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8288000" cy="10287000"/>
  <p:notesSz cx="6858000" cy="9144000"/>
  <p:embeddedFontLst>
    <p:embeddedFont>
      <p:font typeface="Gotham" panose="020B0604020202020204" charset="0"/>
      <p:regular r:id="rId33"/>
    </p:embeddedFont>
    <p:embeddedFont>
      <p:font typeface="Gotham Bold" panose="020B0604020202020204" charset="0"/>
      <p:regular r:id="rId34"/>
    </p:embeddedFont>
    <p:embeddedFont>
      <p:font typeface="Gotham Light" panose="020B0604020202020204" charset="0"/>
      <p:regular r:id="rId35"/>
    </p:embeddedFont>
    <p:embeddedFont>
      <p:font typeface="Poppins" panose="00000500000000000000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3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A3C95-DE35-44AF-9772-34E7138CE8BA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167CC-0C7A-4E3F-8B5B-BBD6D6A80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0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67CC-0C7A-4E3F-8B5B-BBD6D6A806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22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73132" y="3979753"/>
            <a:ext cx="12198237" cy="2560109"/>
            <a:chOff x="0" y="0"/>
            <a:chExt cx="3212705" cy="674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674267"/>
            </a:xfrm>
            <a:custGeom>
              <a:avLst/>
              <a:gdLst/>
              <a:ahLst/>
              <a:cxnLst/>
              <a:rect l="l" t="t" r="r" b="b"/>
              <a:pathLst>
                <a:path w="3212704" h="674267">
                  <a:moveTo>
                    <a:pt x="0" y="0"/>
                  </a:moveTo>
                  <a:lnTo>
                    <a:pt x="3212704" y="0"/>
                  </a:lnTo>
                  <a:lnTo>
                    <a:pt x="3212704" y="674267"/>
                  </a:lnTo>
                  <a:lnTo>
                    <a:pt x="0" y="674267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702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64241" y="3888798"/>
            <a:ext cx="11159517" cy="186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70"/>
              </a:lnSpc>
              <a:spcBef>
                <a:spcPct val="0"/>
              </a:spcBef>
            </a:pPr>
            <a:r>
              <a:rPr lang="en-US" sz="10907" b="1" spc="1527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SIGNIFY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40362" y="5634141"/>
            <a:ext cx="8389470" cy="53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Turning Gestures into Words.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4205377"/>
            <a:ext cx="12198237" cy="1876245"/>
            <a:chOff x="0" y="0"/>
            <a:chExt cx="3212705" cy="494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494155"/>
            </a:xfrm>
            <a:custGeom>
              <a:avLst/>
              <a:gdLst/>
              <a:ahLst/>
              <a:cxnLst/>
              <a:rect l="l" t="t" r="r" b="b"/>
              <a:pathLst>
                <a:path w="3212704" h="494155">
                  <a:moveTo>
                    <a:pt x="0" y="0"/>
                  </a:moveTo>
                  <a:lnTo>
                    <a:pt x="3212704" y="0"/>
                  </a:lnTo>
                  <a:lnTo>
                    <a:pt x="3212704" y="494155"/>
                  </a:lnTo>
                  <a:lnTo>
                    <a:pt x="0" y="494155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52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235" y="4361750"/>
            <a:ext cx="8189968" cy="1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7"/>
              </a:lnSpc>
              <a:spcBef>
                <a:spcPct val="0"/>
              </a:spcBef>
            </a:pPr>
            <a:r>
              <a:rPr lang="en-US" sz="8162" b="1" spc="1142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FUNCTIONS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59440" y="973737"/>
            <a:ext cx="12373639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Finished functions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47908" y="3081590"/>
            <a:ext cx="8192183" cy="5994323"/>
            <a:chOff x="0" y="0"/>
            <a:chExt cx="10922911" cy="7992430"/>
          </a:xfrm>
        </p:grpSpPr>
        <p:sp>
          <p:nvSpPr>
            <p:cNvPr id="10" name="Freeform 10"/>
            <p:cNvSpPr/>
            <p:nvPr/>
          </p:nvSpPr>
          <p:spPr>
            <a:xfrm>
              <a:off x="0" y="1337153"/>
              <a:ext cx="4616049" cy="2361699"/>
            </a:xfrm>
            <a:custGeom>
              <a:avLst/>
              <a:gdLst/>
              <a:ahLst/>
              <a:cxnLst/>
              <a:rect l="l" t="t" r="r" b="b"/>
              <a:pathLst>
                <a:path w="4616049" h="2361699">
                  <a:moveTo>
                    <a:pt x="0" y="0"/>
                  </a:moveTo>
                  <a:lnTo>
                    <a:pt x="4616049" y="0"/>
                  </a:lnTo>
                  <a:lnTo>
                    <a:pt x="4616049" y="2361700"/>
                  </a:lnTo>
                  <a:lnTo>
                    <a:pt x="0" y="2361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845581" y="1142004"/>
              <a:ext cx="3824204" cy="2751998"/>
            </a:xfrm>
            <a:custGeom>
              <a:avLst/>
              <a:gdLst/>
              <a:ahLst/>
              <a:cxnLst/>
              <a:rect l="l" t="t" r="r" b="b"/>
              <a:pathLst>
                <a:path w="3824204" h="2751998">
                  <a:moveTo>
                    <a:pt x="0" y="0"/>
                  </a:moveTo>
                  <a:lnTo>
                    <a:pt x="3824205" y="0"/>
                  </a:lnTo>
                  <a:lnTo>
                    <a:pt x="3824205" y="2751998"/>
                  </a:lnTo>
                  <a:lnTo>
                    <a:pt x="0" y="2751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44173" y="5664728"/>
              <a:ext cx="2327702" cy="2327702"/>
            </a:xfrm>
            <a:custGeom>
              <a:avLst/>
              <a:gdLst/>
              <a:ahLst/>
              <a:cxnLst/>
              <a:rect l="l" t="t" r="r" b="b"/>
              <a:pathLst>
                <a:path w="2327702" h="2327702">
                  <a:moveTo>
                    <a:pt x="0" y="0"/>
                  </a:moveTo>
                  <a:lnTo>
                    <a:pt x="2327703" y="0"/>
                  </a:lnTo>
                  <a:lnTo>
                    <a:pt x="2327703" y="2327702"/>
                  </a:lnTo>
                  <a:lnTo>
                    <a:pt x="0" y="2327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530522" y="5221344"/>
              <a:ext cx="2675788" cy="2675788"/>
            </a:xfrm>
            <a:custGeom>
              <a:avLst/>
              <a:gdLst/>
              <a:ahLst/>
              <a:cxnLst/>
              <a:rect l="l" t="t" r="r" b="b"/>
              <a:pathLst>
                <a:path w="2675788" h="2675788">
                  <a:moveTo>
                    <a:pt x="0" y="0"/>
                  </a:moveTo>
                  <a:lnTo>
                    <a:pt x="2675788" y="0"/>
                  </a:lnTo>
                  <a:lnTo>
                    <a:pt x="2675788" y="2675788"/>
                  </a:lnTo>
                  <a:lnTo>
                    <a:pt x="0" y="267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5108"/>
              <a:ext cx="4616049" cy="577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Real time translation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341702" y="-57150"/>
              <a:ext cx="4616049" cy="118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7"/>
                </a:lnSpc>
                <a:spcBef>
                  <a:spcPct val="0"/>
                </a:spcBef>
              </a:pPr>
              <a:r>
                <a:rPr lang="en-US" sz="2576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Supported across different platforms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87914"/>
              <a:ext cx="4616049" cy="118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7"/>
                </a:lnSpc>
                <a:spcBef>
                  <a:spcPct val="0"/>
                </a:spcBef>
              </a:pPr>
              <a:r>
                <a:rPr lang="en-US" sz="2576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Different languages translation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29834" y="4287914"/>
              <a:ext cx="5893077" cy="577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Sign language Dictionary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59440" y="973737"/>
            <a:ext cx="12373639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Un-Finished functions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24033" y="3760111"/>
            <a:ext cx="8839934" cy="3253521"/>
            <a:chOff x="0" y="0"/>
            <a:chExt cx="11786579" cy="4338029"/>
          </a:xfrm>
        </p:grpSpPr>
        <p:sp>
          <p:nvSpPr>
            <p:cNvPr id="10" name="Freeform 10"/>
            <p:cNvSpPr/>
            <p:nvPr/>
          </p:nvSpPr>
          <p:spPr>
            <a:xfrm>
              <a:off x="7448402" y="1622884"/>
              <a:ext cx="3147994" cy="2715145"/>
            </a:xfrm>
            <a:custGeom>
              <a:avLst/>
              <a:gdLst/>
              <a:ahLst/>
              <a:cxnLst/>
              <a:rect l="l" t="t" r="r" b="b"/>
              <a:pathLst>
                <a:path w="3147994" h="2715145">
                  <a:moveTo>
                    <a:pt x="0" y="0"/>
                  </a:moveTo>
                  <a:lnTo>
                    <a:pt x="3147994" y="0"/>
                  </a:lnTo>
                  <a:lnTo>
                    <a:pt x="3147994" y="2715145"/>
                  </a:lnTo>
                  <a:lnTo>
                    <a:pt x="0" y="2715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74341" y="1622884"/>
              <a:ext cx="2715145" cy="2715145"/>
            </a:xfrm>
            <a:custGeom>
              <a:avLst/>
              <a:gdLst/>
              <a:ahLst/>
              <a:cxnLst/>
              <a:rect l="l" t="t" r="r" b="b"/>
              <a:pathLst>
                <a:path w="2715145" h="2715145">
                  <a:moveTo>
                    <a:pt x="0" y="0"/>
                  </a:moveTo>
                  <a:lnTo>
                    <a:pt x="2715144" y="0"/>
                  </a:lnTo>
                  <a:lnTo>
                    <a:pt x="2715144" y="2715145"/>
                  </a:lnTo>
                  <a:lnTo>
                    <a:pt x="0" y="2715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463826" cy="1396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Disabled person friendly UI/UX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22752" y="-57150"/>
              <a:ext cx="5463826" cy="1388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 b="1">
                  <a:solidFill>
                    <a:srgbClr val="FF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Translation of Pre-recorded videos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3616495"/>
            <a:ext cx="12198237" cy="3490923"/>
            <a:chOff x="0" y="0"/>
            <a:chExt cx="3212705" cy="9194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919420"/>
            </a:xfrm>
            <a:custGeom>
              <a:avLst/>
              <a:gdLst/>
              <a:ahLst/>
              <a:cxnLst/>
              <a:rect l="l" t="t" r="r" b="b"/>
              <a:pathLst>
                <a:path w="3212704" h="919420">
                  <a:moveTo>
                    <a:pt x="0" y="0"/>
                  </a:moveTo>
                  <a:lnTo>
                    <a:pt x="3212704" y="0"/>
                  </a:lnTo>
                  <a:lnTo>
                    <a:pt x="3212704" y="919420"/>
                  </a:lnTo>
                  <a:lnTo>
                    <a:pt x="0" y="919420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947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68969" y="3757849"/>
            <a:ext cx="7235824" cy="312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 b="1" spc="833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ALGORITHMS &amp;</a:t>
            </a:r>
          </a:p>
          <a:p>
            <a:pPr algn="ctr">
              <a:lnSpc>
                <a:spcPts val="8336"/>
              </a:lnSpc>
              <a:spcBef>
                <a:spcPct val="0"/>
              </a:spcBef>
            </a:pPr>
            <a:r>
              <a:rPr lang="en-US" sz="5954" b="1" spc="833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TECNHIQUES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898" y="4003623"/>
            <a:ext cx="17389721" cy="3569468"/>
            <a:chOff x="0" y="0"/>
            <a:chExt cx="4580009" cy="9401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0009" cy="940107"/>
            </a:xfrm>
            <a:custGeom>
              <a:avLst/>
              <a:gdLst/>
              <a:ahLst/>
              <a:cxnLst/>
              <a:rect l="l" t="t" r="r" b="b"/>
              <a:pathLst>
                <a:path w="4580009" h="940107">
                  <a:moveTo>
                    <a:pt x="0" y="0"/>
                  </a:moveTo>
                  <a:lnTo>
                    <a:pt x="4580009" y="0"/>
                  </a:lnTo>
                  <a:lnTo>
                    <a:pt x="4580009" y="940107"/>
                  </a:lnTo>
                  <a:lnTo>
                    <a:pt x="0" y="940107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80009" cy="96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59440" y="973737"/>
            <a:ext cx="12373639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Pre-trained models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89871" y="4291152"/>
            <a:ext cx="17108258" cy="2822863"/>
          </a:xfrm>
          <a:custGeom>
            <a:avLst/>
            <a:gdLst/>
            <a:ahLst/>
            <a:cxnLst/>
            <a:rect l="l" t="t" r="r" b="b"/>
            <a:pathLst>
              <a:path w="17108258" h="2822863">
                <a:moveTo>
                  <a:pt x="0" y="0"/>
                </a:moveTo>
                <a:lnTo>
                  <a:pt x="17108258" y="0"/>
                </a:lnTo>
                <a:lnTo>
                  <a:pt x="17108258" y="2822862"/>
                </a:lnTo>
                <a:lnTo>
                  <a:pt x="0" y="282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610271" y="2276645"/>
            <a:ext cx="17389721" cy="7553361"/>
            <a:chOff x="0" y="0"/>
            <a:chExt cx="4580009" cy="1989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0009" cy="1989362"/>
            </a:xfrm>
            <a:custGeom>
              <a:avLst/>
              <a:gdLst/>
              <a:ahLst/>
              <a:cxnLst/>
              <a:rect l="l" t="t" r="r" b="b"/>
              <a:pathLst>
                <a:path w="4580009" h="1989362">
                  <a:moveTo>
                    <a:pt x="0" y="0"/>
                  </a:moveTo>
                  <a:lnTo>
                    <a:pt x="4580009" y="0"/>
                  </a:lnTo>
                  <a:lnTo>
                    <a:pt x="4580009" y="1989362"/>
                  </a:lnTo>
                  <a:lnTo>
                    <a:pt x="0" y="1989362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80009" cy="201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4026" y="866775"/>
            <a:ext cx="13143530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Core technologies used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21372" y="2436206"/>
            <a:ext cx="14331505" cy="749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823" lvl="1" indent="-383411" algn="l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TensorFlow + Keras: Building and training the LSTM model.</a:t>
            </a:r>
          </a:p>
          <a:p>
            <a:pPr algn="l">
              <a:lnSpc>
                <a:spcPts val="4972"/>
              </a:lnSpc>
            </a:pPr>
            <a:endParaRPr lang="en-US" sz="3551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766823" lvl="1" indent="-383411" algn="l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NumPy: Handling keypoints and array manipulations.</a:t>
            </a:r>
          </a:p>
          <a:p>
            <a:pPr algn="l">
              <a:lnSpc>
                <a:spcPts val="4972"/>
              </a:lnSpc>
            </a:pPr>
            <a:endParaRPr lang="en-US" sz="3551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766823" lvl="1" indent="-383411" algn="l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Scikit-learn: Model evaluation with metrics like accuracy and confusion matrix.</a:t>
            </a:r>
          </a:p>
          <a:p>
            <a:pPr algn="l">
              <a:lnSpc>
                <a:spcPts val="4972"/>
              </a:lnSpc>
            </a:pPr>
            <a:endParaRPr lang="en-US" sz="3551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766823" lvl="1" indent="-383411" algn="l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OpenCV + Mediapipe: Image processing and keypoint extraction.</a:t>
            </a:r>
          </a:p>
          <a:p>
            <a:pPr algn="l">
              <a:lnSpc>
                <a:spcPts val="4972"/>
              </a:lnSpc>
            </a:pPr>
            <a:endParaRPr lang="en-US" sz="3551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766823" lvl="1" indent="-383411" algn="l">
              <a:lnSpc>
                <a:spcPts val="4972"/>
              </a:lnSpc>
              <a:buFont typeface="Arial"/>
              <a:buChar char="•"/>
            </a:pPr>
            <a:r>
              <a:rPr lang="en-US" sz="3551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TensorBoard: Monitoring training progress in real-time.</a:t>
            </a:r>
          </a:p>
          <a:p>
            <a:pPr algn="l">
              <a:lnSpc>
                <a:spcPts val="4972"/>
              </a:lnSpc>
            </a:pPr>
            <a:endParaRPr lang="en-US" sz="3551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610271" y="2522039"/>
            <a:ext cx="17389721" cy="7307967"/>
            <a:chOff x="0" y="0"/>
            <a:chExt cx="4580009" cy="1924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0009" cy="1924732"/>
            </a:xfrm>
            <a:custGeom>
              <a:avLst/>
              <a:gdLst/>
              <a:ahLst/>
              <a:cxnLst/>
              <a:rect l="l" t="t" r="r" b="b"/>
              <a:pathLst>
                <a:path w="4580009" h="1924732">
                  <a:moveTo>
                    <a:pt x="0" y="0"/>
                  </a:moveTo>
                  <a:lnTo>
                    <a:pt x="4580009" y="0"/>
                  </a:lnTo>
                  <a:lnTo>
                    <a:pt x="4580009" y="1924732"/>
                  </a:lnTo>
                  <a:lnTo>
                    <a:pt x="0" y="1924732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80009" cy="1953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4026" y="866775"/>
            <a:ext cx="13143530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Addition libraries used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9173" y="2634162"/>
            <a:ext cx="10374337" cy="67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82" lvl="1" indent="-317391" algn="l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Pandas: Reading and processing label mappings.</a:t>
            </a:r>
          </a:p>
          <a:p>
            <a:pPr algn="l">
              <a:lnSpc>
                <a:spcPts val="4116"/>
              </a:lnSpc>
            </a:pPr>
            <a:endParaRPr lang="en-US" sz="2940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634782" lvl="1" indent="-317391" algn="l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TQDM: Showing progress bars during data processing.</a:t>
            </a:r>
          </a:p>
          <a:p>
            <a:pPr algn="l">
              <a:lnSpc>
                <a:spcPts val="4116"/>
              </a:lnSpc>
            </a:pPr>
            <a:endParaRPr lang="en-US" sz="2940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634782" lvl="1" indent="-317391" algn="l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PIL (Pillow): Rendering Arabic text on images.</a:t>
            </a:r>
          </a:p>
          <a:p>
            <a:pPr algn="l">
              <a:lnSpc>
                <a:spcPts val="4116"/>
              </a:lnSpc>
            </a:pPr>
            <a:endParaRPr lang="en-US" sz="2940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634782" lvl="1" indent="-317391" algn="l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ThreadPoolExecutor: Speeding up keypoint extraction via parallel processing.</a:t>
            </a:r>
          </a:p>
          <a:p>
            <a:pPr algn="l">
              <a:lnSpc>
                <a:spcPts val="4116"/>
              </a:lnSpc>
            </a:pPr>
            <a:endParaRPr lang="en-US" sz="2940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marL="634782" lvl="1" indent="-317391" algn="l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arabic_reshaper + python-bidi: Ensuring correct display of Arabic text.</a:t>
            </a:r>
          </a:p>
          <a:p>
            <a:pPr algn="l">
              <a:lnSpc>
                <a:spcPts val="4116"/>
              </a:lnSpc>
            </a:pPr>
            <a:endParaRPr lang="en-US" sz="2940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4714796"/>
            <a:ext cx="9359203" cy="1580560"/>
            <a:chOff x="0" y="0"/>
            <a:chExt cx="2018570" cy="3408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8570" cy="340891"/>
            </a:xfrm>
            <a:custGeom>
              <a:avLst/>
              <a:gdLst/>
              <a:ahLst/>
              <a:cxnLst/>
              <a:rect l="l" t="t" r="r" b="b"/>
              <a:pathLst>
                <a:path w="2018570" h="340891">
                  <a:moveTo>
                    <a:pt x="0" y="0"/>
                  </a:moveTo>
                  <a:lnTo>
                    <a:pt x="2018570" y="0"/>
                  </a:lnTo>
                  <a:lnTo>
                    <a:pt x="2018570" y="340891"/>
                  </a:lnTo>
                  <a:lnTo>
                    <a:pt x="0" y="340891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18570" cy="3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51957" y="4810029"/>
            <a:ext cx="6035568" cy="124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0"/>
              </a:lnSpc>
              <a:spcBef>
                <a:spcPct val="0"/>
              </a:spcBef>
            </a:pPr>
            <a:r>
              <a:rPr lang="en-US" sz="7271" b="1" spc="1018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DATASET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277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40951" y="2673348"/>
            <a:ext cx="7738082" cy="4940304"/>
          </a:xfrm>
          <a:custGeom>
            <a:avLst/>
            <a:gdLst/>
            <a:ahLst/>
            <a:cxnLst/>
            <a:rect l="l" t="t" r="r" b="b"/>
            <a:pathLst>
              <a:path w="7738082" h="4940304">
                <a:moveTo>
                  <a:pt x="0" y="0"/>
                </a:moveTo>
                <a:lnTo>
                  <a:pt x="7738082" y="0"/>
                </a:lnTo>
                <a:lnTo>
                  <a:pt x="7738082" y="4940304"/>
                </a:lnTo>
                <a:lnTo>
                  <a:pt x="0" y="4940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89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843898" y="1497343"/>
            <a:ext cx="8389470" cy="9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8"/>
              </a:lnSpc>
            </a:pPr>
            <a:r>
              <a:rPr lang="en-US" sz="5299" b="1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KARSL-502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3898" y="2672390"/>
            <a:ext cx="7544649" cy="396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2817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The KARSL-502 datase is a comprehensive collection of 502 unique sign language gestures captured across various contexts. </a:t>
            </a:r>
          </a:p>
          <a:p>
            <a:pPr algn="l">
              <a:lnSpc>
                <a:spcPts val="3944"/>
              </a:lnSpc>
            </a:pPr>
            <a:endParaRPr lang="en-US" sz="2817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algn="l">
              <a:lnSpc>
                <a:spcPts val="3944"/>
              </a:lnSpc>
            </a:pPr>
            <a:r>
              <a:rPr lang="en-US" sz="2817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It contains a diverse set of labeled images representing different signs from the Arabic Sign Language (KARSL).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277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09185" y="3799524"/>
            <a:ext cx="4152655" cy="415265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18136" y="3799524"/>
            <a:ext cx="4152655" cy="415265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913660" y="3799524"/>
            <a:ext cx="4152655" cy="415265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526160" y="3799524"/>
            <a:ext cx="4152655" cy="415265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3898" y="1497343"/>
            <a:ext cx="11157804" cy="9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8"/>
              </a:lnSpc>
            </a:pPr>
            <a:r>
              <a:rPr lang="en-US" sz="5299" b="1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KARSL-502 Data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2921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2790556" y="-643689"/>
            <a:ext cx="6030561" cy="12061121"/>
            <a:chOff x="0" y="0"/>
            <a:chExt cx="317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95985" r="-9598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3945801">
            <a:off x="12156571" y="7154038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2019504" y="1608890"/>
            <a:ext cx="7124496" cy="81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3"/>
              </a:lnSpc>
            </a:pPr>
            <a:r>
              <a:rPr lang="en-US" sz="6137" b="1" spc="30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Team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65385" y="2616009"/>
            <a:ext cx="5918493" cy="363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Yasser Elfar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Anas Eladly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Peter Boules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Abdelrahman salah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Ahmed khafagy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Hamed reda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19504" y="6657695"/>
            <a:ext cx="7124496" cy="81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3"/>
              </a:lnSpc>
            </a:pPr>
            <a:r>
              <a:rPr lang="en-US" sz="6137" b="1" spc="306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Supervised by: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19504" y="7600491"/>
            <a:ext cx="5918493" cy="119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Dr. Eman Amin</a:t>
            </a:r>
          </a:p>
          <a:p>
            <a:pPr algn="l">
              <a:lnSpc>
                <a:spcPts val="4858"/>
              </a:lnSpc>
            </a:pPr>
            <a:r>
              <a:rPr lang="en-US" sz="347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Ta. Esraa Karam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044881" y="4002752"/>
            <a:ext cx="12198237" cy="2961678"/>
            <a:chOff x="0" y="0"/>
            <a:chExt cx="3212705" cy="7800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780030"/>
            </a:xfrm>
            <a:custGeom>
              <a:avLst/>
              <a:gdLst/>
              <a:ahLst/>
              <a:cxnLst/>
              <a:rect l="l" t="t" r="r" b="b"/>
              <a:pathLst>
                <a:path w="3212704" h="780030">
                  <a:moveTo>
                    <a:pt x="0" y="0"/>
                  </a:moveTo>
                  <a:lnTo>
                    <a:pt x="3212704" y="0"/>
                  </a:lnTo>
                  <a:lnTo>
                    <a:pt x="3212704" y="780030"/>
                  </a:lnTo>
                  <a:lnTo>
                    <a:pt x="0" y="780030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80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83801" y="4361332"/>
            <a:ext cx="8520398" cy="207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  <a:spcBef>
                <a:spcPct val="0"/>
              </a:spcBef>
            </a:pPr>
            <a:r>
              <a:rPr lang="en-US" sz="5954" b="1" spc="833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 USED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59440" y="973737"/>
            <a:ext cx="12373639" cy="140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0"/>
              </a:lnSpc>
              <a:spcBef>
                <a:spcPct val="0"/>
              </a:spcBef>
            </a:pPr>
            <a:r>
              <a:rPr lang="en-US" sz="82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Web Technologies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237326" y="4837702"/>
            <a:ext cx="1601707" cy="1489960"/>
          </a:xfrm>
          <a:custGeom>
            <a:avLst/>
            <a:gdLst/>
            <a:ahLst/>
            <a:cxnLst/>
            <a:rect l="l" t="t" r="r" b="b"/>
            <a:pathLst>
              <a:path w="1601707" h="1489960">
                <a:moveTo>
                  <a:pt x="0" y="0"/>
                </a:moveTo>
                <a:lnTo>
                  <a:pt x="1601707" y="0"/>
                </a:lnTo>
                <a:lnTo>
                  <a:pt x="1601707" y="1489960"/>
                </a:lnTo>
                <a:lnTo>
                  <a:pt x="0" y="148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0718016" y="4246155"/>
            <a:ext cx="4647094" cy="3033965"/>
          </a:xfrm>
          <a:custGeom>
            <a:avLst/>
            <a:gdLst/>
            <a:ahLst/>
            <a:cxnLst/>
            <a:rect l="l" t="t" r="r" b="b"/>
            <a:pathLst>
              <a:path w="4979024" h="3250673">
                <a:moveTo>
                  <a:pt x="0" y="0"/>
                </a:moveTo>
                <a:lnTo>
                  <a:pt x="4979024" y="0"/>
                </a:lnTo>
                <a:lnTo>
                  <a:pt x="4979024" y="3250673"/>
                </a:lnTo>
                <a:lnTo>
                  <a:pt x="0" y="325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0318760" y="5956564"/>
            <a:ext cx="2435746" cy="1625336"/>
            <a:chOff x="0" y="0"/>
            <a:chExt cx="641513" cy="4280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1513" cy="428072"/>
            </a:xfrm>
            <a:custGeom>
              <a:avLst/>
              <a:gdLst/>
              <a:ahLst/>
              <a:cxnLst/>
              <a:rect l="l" t="t" r="r" b="b"/>
              <a:pathLst>
                <a:path w="641513" h="428072">
                  <a:moveTo>
                    <a:pt x="0" y="0"/>
                  </a:moveTo>
                  <a:lnTo>
                    <a:pt x="641513" y="0"/>
                  </a:lnTo>
                  <a:lnTo>
                    <a:pt x="641513" y="428072"/>
                  </a:lnTo>
                  <a:lnTo>
                    <a:pt x="0" y="428072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41513" cy="456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04602" y="6570894"/>
            <a:ext cx="582598" cy="582598"/>
          </a:xfrm>
          <a:custGeom>
            <a:avLst/>
            <a:gdLst/>
            <a:ahLst/>
            <a:cxnLst/>
            <a:rect l="l" t="t" r="r" b="b"/>
            <a:pathLst>
              <a:path w="709226" h="709226">
                <a:moveTo>
                  <a:pt x="0" y="0"/>
                </a:moveTo>
                <a:lnTo>
                  <a:pt x="709226" y="0"/>
                </a:lnTo>
                <a:lnTo>
                  <a:pt x="709226" y="709226"/>
                </a:lnTo>
                <a:lnTo>
                  <a:pt x="0" y="70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 rot="60000">
            <a:off x="10722145" y="5833040"/>
            <a:ext cx="1875139" cy="48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sz="28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Fast API</a:t>
            </a:r>
          </a:p>
        </p:txBody>
      </p:sp>
      <p:sp>
        <p:nvSpPr>
          <p:cNvPr id="16" name="TextBox 16"/>
          <p:cNvSpPr txBox="1"/>
          <p:nvPr/>
        </p:nvSpPr>
        <p:spPr>
          <a:xfrm rot="60000">
            <a:off x="3128181" y="4186206"/>
            <a:ext cx="3820995" cy="48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sz="2843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React.js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9731" y="2955375"/>
            <a:ext cx="2936380" cy="75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7"/>
              </a:lnSpc>
              <a:spcBef>
                <a:spcPct val="0"/>
              </a:spcBef>
            </a:pPr>
            <a:r>
              <a:rPr lang="en-US" sz="4369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26499" y="2955375"/>
            <a:ext cx="2936380" cy="75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7"/>
              </a:lnSpc>
              <a:spcBef>
                <a:spcPct val="0"/>
              </a:spcBef>
            </a:pPr>
            <a:r>
              <a:rPr lang="en-US" sz="4369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Back-End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E8A8AA7-4F89-FE6F-771C-3A4FEBB5A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86787" y="7311474"/>
            <a:ext cx="1615803" cy="10603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52718" y="2400300"/>
            <a:ext cx="11530082" cy="6400800"/>
          </a:xfrm>
          <a:custGeom>
            <a:avLst/>
            <a:gdLst/>
            <a:ahLst/>
            <a:cxnLst/>
            <a:rect l="l" t="t" r="r" b="b"/>
            <a:pathLst>
              <a:path w="12274428" h="3820416">
                <a:moveTo>
                  <a:pt x="0" y="0"/>
                </a:moveTo>
                <a:lnTo>
                  <a:pt x="12274428" y="0"/>
                </a:lnTo>
                <a:lnTo>
                  <a:pt x="12274428" y="3820415"/>
                </a:lnTo>
                <a:lnTo>
                  <a:pt x="0" y="382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761156" y="397949"/>
            <a:ext cx="12052029" cy="89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9"/>
              </a:lnSpc>
              <a:spcBef>
                <a:spcPct val="0"/>
              </a:spcBef>
            </a:pPr>
            <a:r>
              <a:rPr lang="en-US" sz="5235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Web application and model linking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F8952-9736-F123-4322-053A1B3B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333811"/>
            <a:ext cx="8409165" cy="64672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4205377"/>
            <a:ext cx="12198237" cy="2759053"/>
            <a:chOff x="0" y="0"/>
            <a:chExt cx="3212705" cy="7266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726664"/>
            </a:xfrm>
            <a:custGeom>
              <a:avLst/>
              <a:gdLst/>
              <a:ahLst/>
              <a:cxnLst/>
              <a:rect l="l" t="t" r="r" b="b"/>
              <a:pathLst>
                <a:path w="3212704" h="726664">
                  <a:moveTo>
                    <a:pt x="0" y="0"/>
                  </a:moveTo>
                  <a:lnTo>
                    <a:pt x="3212704" y="0"/>
                  </a:lnTo>
                  <a:lnTo>
                    <a:pt x="3212704" y="726664"/>
                  </a:lnTo>
                  <a:lnTo>
                    <a:pt x="0" y="726664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755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8695" y="4390325"/>
            <a:ext cx="10314278" cy="231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6"/>
              </a:lnSpc>
            </a:pPr>
            <a:r>
              <a:rPr lang="en-US" sz="6633" b="1" spc="928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WEB APPLICATION</a:t>
            </a:r>
          </a:p>
          <a:p>
            <a:pPr algn="ctr">
              <a:lnSpc>
                <a:spcPts val="9286"/>
              </a:lnSpc>
              <a:spcBef>
                <a:spcPct val="0"/>
              </a:spcBef>
            </a:pPr>
            <a:r>
              <a:rPr lang="en-US" sz="6633" b="1" spc="928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DEMO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4205377"/>
            <a:ext cx="12198237" cy="1876245"/>
            <a:chOff x="0" y="0"/>
            <a:chExt cx="3212705" cy="494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494155"/>
            </a:xfrm>
            <a:custGeom>
              <a:avLst/>
              <a:gdLst/>
              <a:ahLst/>
              <a:cxnLst/>
              <a:rect l="l" t="t" r="r" b="b"/>
              <a:pathLst>
                <a:path w="3212704" h="494155">
                  <a:moveTo>
                    <a:pt x="0" y="0"/>
                  </a:moveTo>
                  <a:lnTo>
                    <a:pt x="3212704" y="0"/>
                  </a:lnTo>
                  <a:lnTo>
                    <a:pt x="3212704" y="494155"/>
                  </a:lnTo>
                  <a:lnTo>
                    <a:pt x="0" y="494155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52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23990" y="895350"/>
            <a:ext cx="9937874" cy="230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8"/>
              </a:lnSpc>
              <a:spcBef>
                <a:spcPct val="0"/>
              </a:spcBef>
            </a:pPr>
            <a:r>
              <a:rPr lang="en-US" sz="6620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Mobile application Technologies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96000" y="4923148"/>
            <a:ext cx="1441139" cy="1784536"/>
          </a:xfrm>
          <a:custGeom>
            <a:avLst/>
            <a:gdLst/>
            <a:ahLst/>
            <a:cxnLst/>
            <a:rect l="l" t="t" r="r" b="b"/>
            <a:pathLst>
              <a:path w="1661385" h="2057262">
                <a:moveTo>
                  <a:pt x="0" y="0"/>
                </a:moveTo>
                <a:lnTo>
                  <a:pt x="1661385" y="0"/>
                </a:lnTo>
                <a:lnTo>
                  <a:pt x="1661385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606778" y="4882964"/>
            <a:ext cx="1855158" cy="1855158"/>
          </a:xfrm>
          <a:custGeom>
            <a:avLst/>
            <a:gdLst/>
            <a:ahLst/>
            <a:cxnLst/>
            <a:rect l="l" t="t" r="r" b="b"/>
            <a:pathLst>
              <a:path w="2057262" h="2057262">
                <a:moveTo>
                  <a:pt x="0" y="0"/>
                </a:moveTo>
                <a:lnTo>
                  <a:pt x="2057262" y="0"/>
                </a:lnTo>
                <a:lnTo>
                  <a:pt x="2057262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 rot="60000">
            <a:off x="5834939" y="3523553"/>
            <a:ext cx="2688916" cy="90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  <a:spcBef>
                <a:spcPct val="0"/>
              </a:spcBef>
            </a:pPr>
            <a:r>
              <a:rPr lang="en-US" sz="5282" b="1" dirty="0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Flutter</a:t>
            </a:r>
          </a:p>
        </p:txBody>
      </p:sp>
      <p:sp>
        <p:nvSpPr>
          <p:cNvPr id="12" name="TextBox 12"/>
          <p:cNvSpPr txBox="1"/>
          <p:nvPr/>
        </p:nvSpPr>
        <p:spPr>
          <a:xfrm rot="60000">
            <a:off x="9761382" y="3569430"/>
            <a:ext cx="1839594" cy="90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  <a:spcBef>
                <a:spcPct val="0"/>
              </a:spcBef>
            </a:pPr>
            <a:r>
              <a:rPr lang="en-US" sz="5282" b="1" dirty="0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Dart</a:t>
            </a: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DCDFC76-848A-D799-F487-461F5673D823}"/>
              </a:ext>
            </a:extLst>
          </p:cNvPr>
          <p:cNvSpPr/>
          <p:nvPr/>
        </p:nvSpPr>
        <p:spPr>
          <a:xfrm>
            <a:off x="13106400" y="5143500"/>
            <a:ext cx="1447800" cy="1447800"/>
          </a:xfrm>
          <a:custGeom>
            <a:avLst/>
            <a:gdLst/>
            <a:ahLst/>
            <a:cxnLst/>
            <a:rect l="l" t="t" r="r" b="b"/>
            <a:pathLst>
              <a:path w="709226" h="709226">
                <a:moveTo>
                  <a:pt x="0" y="0"/>
                </a:moveTo>
                <a:lnTo>
                  <a:pt x="709226" y="0"/>
                </a:lnTo>
                <a:lnTo>
                  <a:pt x="709226" y="709226"/>
                </a:lnTo>
                <a:lnTo>
                  <a:pt x="0" y="70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00A6C2B9-A7C4-E18A-7412-42CE87BDB06D}"/>
              </a:ext>
            </a:extLst>
          </p:cNvPr>
          <p:cNvSpPr txBox="1"/>
          <p:nvPr/>
        </p:nvSpPr>
        <p:spPr>
          <a:xfrm rot="60000">
            <a:off x="12670837" y="3998613"/>
            <a:ext cx="2949515" cy="547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sz="5280" b="1" dirty="0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Fast API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622" y="-1291610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95829" y="-9608346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861443" y="2257360"/>
            <a:ext cx="10565113" cy="5772280"/>
          </a:xfrm>
          <a:custGeom>
            <a:avLst/>
            <a:gdLst/>
            <a:ahLst/>
            <a:cxnLst/>
            <a:rect l="l" t="t" r="r" b="b"/>
            <a:pathLst>
              <a:path w="10964402" h="4646166">
                <a:moveTo>
                  <a:pt x="0" y="0"/>
                </a:moveTo>
                <a:lnTo>
                  <a:pt x="10964402" y="0"/>
                </a:lnTo>
                <a:lnTo>
                  <a:pt x="10964402" y="4646166"/>
                </a:lnTo>
                <a:lnTo>
                  <a:pt x="0" y="464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r="-28932"/>
            </a:stretch>
          </a:blipFill>
        </p:spPr>
        <p:txBody>
          <a:bodyPr/>
          <a:lstStyle/>
          <a:p>
            <a:r>
              <a:rPr lang="en-GB" dirty="0"/>
              <a:t>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2540" y="365153"/>
            <a:ext cx="9088975" cy="63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2"/>
              </a:lnSpc>
              <a:spcBef>
                <a:spcPct val="0"/>
              </a:spcBef>
            </a:pPr>
            <a:r>
              <a:rPr lang="en-US" sz="3701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Mobile application and model linking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BDBBF8-0657-4B34-C26B-8D7EAA15AC80}"/>
              </a:ext>
            </a:extLst>
          </p:cNvPr>
          <p:cNvSpPr/>
          <p:nvPr/>
        </p:nvSpPr>
        <p:spPr>
          <a:xfrm>
            <a:off x="4605541" y="5396389"/>
            <a:ext cx="1981200" cy="5333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EA368-7548-6A74-F7BA-F7123B7A69CC}"/>
              </a:ext>
            </a:extLst>
          </p:cNvPr>
          <p:cNvSpPr/>
          <p:nvPr/>
        </p:nvSpPr>
        <p:spPr>
          <a:xfrm>
            <a:off x="4605541" y="4786788"/>
            <a:ext cx="838200" cy="5333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upload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50F3C-FFEC-1AC5-CE1C-48BE7F9B9EBF}"/>
              </a:ext>
            </a:extLst>
          </p:cNvPr>
          <p:cNvSpPr/>
          <p:nvPr/>
        </p:nvSpPr>
        <p:spPr>
          <a:xfrm>
            <a:off x="5672341" y="4786788"/>
            <a:ext cx="838200" cy="5333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Record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144096-C1D0-2418-8573-8CAEA328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065" y="2538888"/>
            <a:ext cx="2723352" cy="5257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53C238-65FA-C146-4934-73AA8CCBE766}"/>
              </a:ext>
            </a:extLst>
          </p:cNvPr>
          <p:cNvSpPr/>
          <p:nvPr/>
        </p:nvSpPr>
        <p:spPr>
          <a:xfrm>
            <a:off x="12454141" y="4056028"/>
            <a:ext cx="1905642" cy="1873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822CC7B-F90F-39E1-8B2E-F79B50997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941" y="5434270"/>
            <a:ext cx="1743318" cy="15623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522525" y="3416380"/>
            <a:ext cx="12198237" cy="3979342"/>
            <a:chOff x="0" y="0"/>
            <a:chExt cx="3212705" cy="10480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1048057"/>
            </a:xfrm>
            <a:custGeom>
              <a:avLst/>
              <a:gdLst/>
              <a:ahLst/>
              <a:cxnLst/>
              <a:rect l="l" t="t" r="r" b="b"/>
              <a:pathLst>
                <a:path w="3212704" h="1048057">
                  <a:moveTo>
                    <a:pt x="0" y="0"/>
                  </a:moveTo>
                  <a:lnTo>
                    <a:pt x="3212704" y="0"/>
                  </a:lnTo>
                  <a:lnTo>
                    <a:pt x="3212704" y="1048057"/>
                  </a:lnTo>
                  <a:lnTo>
                    <a:pt x="0" y="1048057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107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8695" y="3676363"/>
            <a:ext cx="9965791" cy="33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6409" b="1" spc="897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MOBILE APPLICATION</a:t>
            </a:r>
          </a:p>
          <a:p>
            <a:pPr algn="ctr">
              <a:lnSpc>
                <a:spcPts val="8972"/>
              </a:lnSpc>
              <a:spcBef>
                <a:spcPct val="0"/>
              </a:spcBef>
            </a:pPr>
            <a:r>
              <a:rPr lang="en-US" sz="6409" b="1" spc="897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DEMO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D8F077-D9B9-2BEF-50DD-7E1A1C71C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" t="3448" r="1248" b="27462"/>
          <a:stretch/>
        </p:blipFill>
        <p:spPr>
          <a:xfrm>
            <a:off x="3503769" y="4476587"/>
            <a:ext cx="12213450" cy="18066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C58F22-6C75-49F6-5284-6B6BBA975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437" y="6691919"/>
            <a:ext cx="3600000" cy="3031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FE629-8DDA-BEBD-7543-B1DF75ADD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6" y="6255284"/>
            <a:ext cx="3600000" cy="2850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AC2D1C-5D5A-1C16-6A99-8AC5866D3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97" y="1220999"/>
            <a:ext cx="3600000" cy="28946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65D2D4-DFB0-7633-39C4-2BE7EF96E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6" y="1000346"/>
            <a:ext cx="3600000" cy="2880000"/>
          </a:xfrm>
          <a:prstGeom prst="rect">
            <a:avLst/>
          </a:prstGeom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F1F0386A-BC3D-8B4D-CD33-2ACFC4FC547E}"/>
              </a:ext>
            </a:extLst>
          </p:cNvPr>
          <p:cNvSpPr txBox="1"/>
          <p:nvPr/>
        </p:nvSpPr>
        <p:spPr>
          <a:xfrm>
            <a:off x="3522525" y="3307884"/>
            <a:ext cx="12198237" cy="40878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380"/>
              </a:lnSpc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8770E8-E6E9-2AAD-1F65-5AAF41335BFC}"/>
              </a:ext>
            </a:extLst>
          </p:cNvPr>
          <p:cNvSpPr txBox="1"/>
          <p:nvPr/>
        </p:nvSpPr>
        <p:spPr>
          <a:xfrm>
            <a:off x="1998307" y="1240244"/>
            <a:ext cx="13479780" cy="109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4400" b="1" spc="897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35609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9671" y="1555884"/>
            <a:ext cx="5946689" cy="3317308"/>
            <a:chOff x="0" y="0"/>
            <a:chExt cx="7928919" cy="44230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2638" b="40195"/>
            <a:stretch>
              <a:fillRect/>
            </a:stretch>
          </p:blipFill>
          <p:spPr>
            <a:xfrm>
              <a:off x="0" y="0"/>
              <a:ext cx="7928919" cy="44230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724543" y="-1315898"/>
            <a:ext cx="3499668" cy="13405540"/>
            <a:chOff x="0" y="0"/>
            <a:chExt cx="21219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2185617" y="3283725"/>
            <a:ext cx="597863" cy="610745"/>
            <a:chOff x="0" y="0"/>
            <a:chExt cx="928035" cy="948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973833">
            <a:off x="13349702" y="5693519"/>
            <a:ext cx="2660764" cy="3271778"/>
            <a:chOff x="0" y="0"/>
            <a:chExt cx="3547686" cy="436237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t="11872" b="6203"/>
            <a:stretch>
              <a:fillRect/>
            </a:stretch>
          </p:blipFill>
          <p:spPr>
            <a:xfrm>
              <a:off x="0" y="0"/>
              <a:ext cx="3547686" cy="436237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 rot="-542939">
            <a:off x="10421778" y="5395495"/>
            <a:ext cx="2636985" cy="3669773"/>
            <a:chOff x="0" y="0"/>
            <a:chExt cx="3515979" cy="489303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6062" r="26062"/>
            <a:stretch>
              <a:fillRect/>
            </a:stretch>
          </p:blipFill>
          <p:spPr>
            <a:xfrm>
              <a:off x="0" y="0"/>
              <a:ext cx="3515979" cy="4893030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2185617" y="786640"/>
            <a:ext cx="3490519" cy="113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35"/>
              </a:lnSpc>
            </a:pPr>
            <a:r>
              <a:rPr lang="en-US" sz="6668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5898" y="3354007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85617" y="4213890"/>
            <a:ext cx="597863" cy="610745"/>
            <a:chOff x="0" y="0"/>
            <a:chExt cx="928035" cy="9480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35898" y="4284172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Functions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85617" y="5148527"/>
            <a:ext cx="597863" cy="610745"/>
            <a:chOff x="0" y="0"/>
            <a:chExt cx="928035" cy="948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35898" y="5218810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Algorithms and techniques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85617" y="6083165"/>
            <a:ext cx="597863" cy="610745"/>
            <a:chOff x="0" y="0"/>
            <a:chExt cx="928035" cy="9480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035898" y="6153447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Dataset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85617" y="7022163"/>
            <a:ext cx="597863" cy="610745"/>
            <a:chOff x="0" y="0"/>
            <a:chExt cx="928035" cy="94803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035898" y="7092445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 used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85617" y="7961162"/>
            <a:ext cx="597863" cy="610745"/>
            <a:chOff x="0" y="0"/>
            <a:chExt cx="928035" cy="9480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035898" y="8031444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Running demo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85617" y="8900160"/>
            <a:ext cx="597863" cy="610745"/>
            <a:chOff x="0" y="0"/>
            <a:chExt cx="928035" cy="94803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035898" y="8970442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Questions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60168" y="2238266"/>
            <a:ext cx="597863" cy="610745"/>
            <a:chOff x="0" y="0"/>
            <a:chExt cx="928035" cy="94803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28035" cy="948031"/>
            </a:xfrm>
            <a:custGeom>
              <a:avLst/>
              <a:gdLst/>
              <a:ahLst/>
              <a:cxnLst/>
              <a:rect l="l" t="t" r="r" b="b"/>
              <a:pathLst>
                <a:path w="928035" h="948031">
                  <a:moveTo>
                    <a:pt x="464018" y="0"/>
                  </a:moveTo>
                  <a:cubicBezTo>
                    <a:pt x="207748" y="0"/>
                    <a:pt x="0" y="212224"/>
                    <a:pt x="0" y="474015"/>
                  </a:cubicBezTo>
                  <a:cubicBezTo>
                    <a:pt x="0" y="735807"/>
                    <a:pt x="207748" y="948031"/>
                    <a:pt x="464018" y="948031"/>
                  </a:cubicBezTo>
                  <a:cubicBezTo>
                    <a:pt x="720288" y="948031"/>
                    <a:pt x="928035" y="735807"/>
                    <a:pt x="928035" y="474015"/>
                  </a:cubicBezTo>
                  <a:cubicBezTo>
                    <a:pt x="928035" y="212224"/>
                    <a:pt x="720288" y="0"/>
                    <a:pt x="464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87003" y="60303"/>
              <a:ext cx="754029" cy="7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3010449" y="2308548"/>
            <a:ext cx="6181657" cy="42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73" b="1" spc="6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2595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68321" y="818642"/>
            <a:ext cx="5494955" cy="8208527"/>
            <a:chOff x="0" y="0"/>
            <a:chExt cx="5969000" cy="8916670"/>
          </a:xfrm>
        </p:grpSpPr>
        <p:sp>
          <p:nvSpPr>
            <p:cNvPr id="7" name="Freeform 7"/>
            <p:cNvSpPr/>
            <p:nvPr/>
          </p:nvSpPr>
          <p:spPr>
            <a:xfrm>
              <a:off x="127" y="6350"/>
              <a:ext cx="5968747" cy="8903970"/>
            </a:xfrm>
            <a:custGeom>
              <a:avLst/>
              <a:gdLst/>
              <a:ahLst/>
              <a:cxnLst/>
              <a:rect l="l" t="t" r="r" b="b"/>
              <a:pathLst>
                <a:path w="5968747" h="8903970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48844" y="155701"/>
              <a:ext cx="5671185" cy="8605520"/>
            </a:xfrm>
            <a:custGeom>
              <a:avLst/>
              <a:gdLst/>
              <a:ahLst/>
              <a:cxnLst/>
              <a:rect l="l" t="t" r="r" b="b"/>
              <a:pathLst>
                <a:path w="5671185" h="8605520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4"/>
              <a:stretch>
                <a:fillRect t="-2525" b="-292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22440" y="1311876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269177" y="8865363"/>
            <a:ext cx="3742217" cy="37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7"/>
              </a:lnSpc>
            </a:pPr>
            <a:r>
              <a:rPr lang="en-US" sz="2597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Special thanks 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9177" y="9439778"/>
            <a:ext cx="382097" cy="28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977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Dr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584" y="3736440"/>
            <a:ext cx="5443901" cy="26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 b="1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51274" y="9382628"/>
            <a:ext cx="3441954" cy="70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Eman Amin</a:t>
            </a:r>
          </a:p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Ta. Esraa Karam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69615" y="9801017"/>
            <a:ext cx="382097" cy="28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977" b="1">
                <a:solidFill>
                  <a:srgbClr val="FFFFFE"/>
                </a:solidFill>
                <a:latin typeface="Gotham Bold"/>
                <a:ea typeface="Gotham Bold"/>
                <a:cs typeface="Gotham Bold"/>
                <a:sym typeface="Gotham Bold"/>
              </a:rPr>
              <a:t>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744E0-D931-C9F2-90A8-46F36A744D3F}"/>
              </a:ext>
            </a:extLst>
          </p:cNvPr>
          <p:cNvSpPr txBox="1"/>
          <p:nvPr/>
        </p:nvSpPr>
        <p:spPr>
          <a:xfrm>
            <a:off x="8627591" y="6577849"/>
            <a:ext cx="6503695" cy="117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3600" b="1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Any 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4205377"/>
            <a:ext cx="12198237" cy="1876245"/>
            <a:chOff x="0" y="0"/>
            <a:chExt cx="3212705" cy="494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494155"/>
            </a:xfrm>
            <a:custGeom>
              <a:avLst/>
              <a:gdLst/>
              <a:ahLst/>
              <a:cxnLst/>
              <a:rect l="l" t="t" r="r" b="b"/>
              <a:pathLst>
                <a:path w="3212704" h="494155">
                  <a:moveTo>
                    <a:pt x="0" y="0"/>
                  </a:moveTo>
                  <a:lnTo>
                    <a:pt x="3212704" y="0"/>
                  </a:lnTo>
                  <a:lnTo>
                    <a:pt x="3212704" y="494155"/>
                  </a:lnTo>
                  <a:lnTo>
                    <a:pt x="0" y="494155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52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39235" y="4361750"/>
            <a:ext cx="10355535" cy="140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7"/>
              </a:lnSpc>
              <a:spcBef>
                <a:spcPct val="0"/>
              </a:spcBef>
            </a:pPr>
            <a:r>
              <a:rPr lang="en-US" sz="8162" b="1" spc="1142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277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2611" y="4443074"/>
            <a:ext cx="2926177" cy="4815226"/>
            <a:chOff x="0" y="0"/>
            <a:chExt cx="3901570" cy="64203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3470" r="25760"/>
            <a:stretch>
              <a:fillRect/>
            </a:stretch>
          </p:blipFill>
          <p:spPr>
            <a:xfrm>
              <a:off x="0" y="0"/>
              <a:ext cx="3901570" cy="642030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12611" y="388262"/>
            <a:ext cx="6118625" cy="3818917"/>
          </a:xfrm>
          <a:custGeom>
            <a:avLst/>
            <a:gdLst/>
            <a:ahLst/>
            <a:cxnLst/>
            <a:rect l="l" t="t" r="r" b="b"/>
            <a:pathLst>
              <a:path w="6118625" h="3818917">
                <a:moveTo>
                  <a:pt x="0" y="0"/>
                </a:moveTo>
                <a:lnTo>
                  <a:pt x="6118625" y="0"/>
                </a:lnTo>
                <a:lnTo>
                  <a:pt x="6118625" y="3818917"/>
                </a:lnTo>
                <a:lnTo>
                  <a:pt x="0" y="381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45" b="-414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843898" y="1497343"/>
            <a:ext cx="8389470" cy="9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8"/>
              </a:lnSpc>
            </a:pPr>
            <a:r>
              <a:rPr lang="en-US" sz="5299" b="1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What is the problem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3898" y="2651327"/>
            <a:ext cx="8389470" cy="660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people who rely on sign language often struggle to communicate with other people.</a:t>
            </a:r>
          </a:p>
          <a:p>
            <a:pPr algn="l">
              <a:lnSpc>
                <a:spcPts val="4386"/>
              </a:lnSpc>
            </a:pPr>
            <a:endParaRPr lang="en-US" sz="3132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this happens because most people don't understand sign language, resulting in a communication barrier that limits disabled people.</a:t>
            </a:r>
          </a:p>
          <a:p>
            <a:pPr algn="l">
              <a:lnSpc>
                <a:spcPts val="4386"/>
              </a:lnSpc>
            </a:pPr>
            <a:endParaRPr lang="en-US" sz="3132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This creates a challenge for the sign language community in communicating in everyday interactions.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488471" y="4443074"/>
            <a:ext cx="2942766" cy="4815226"/>
            <a:chOff x="0" y="0"/>
            <a:chExt cx="3923688" cy="642030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6687" r="22199"/>
            <a:stretch>
              <a:fillRect/>
            </a:stretch>
          </p:blipFill>
          <p:spPr>
            <a:xfrm>
              <a:off x="0" y="0"/>
              <a:ext cx="3923688" cy="6420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14880" y="2418310"/>
            <a:ext cx="7513652" cy="4884925"/>
            <a:chOff x="0" y="0"/>
            <a:chExt cx="10018203" cy="65132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55" r="1555"/>
            <a:stretch>
              <a:fillRect/>
            </a:stretch>
          </p:blipFill>
          <p:spPr>
            <a:xfrm>
              <a:off x="0" y="0"/>
              <a:ext cx="10018203" cy="65132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2265370" y="-1315898"/>
            <a:ext cx="3499668" cy="13405540"/>
            <a:chOff x="0" y="0"/>
            <a:chExt cx="21219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843898" y="1497343"/>
            <a:ext cx="8670982" cy="9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8"/>
              </a:lnSpc>
            </a:pPr>
            <a:r>
              <a:rPr lang="en-US" sz="5299" b="1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The problem is not small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3898" y="2651327"/>
            <a:ext cx="8389470" cy="605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"/>
                <a:ea typeface="Gotham"/>
                <a:cs typeface="Gotham"/>
                <a:sym typeface="Gotham"/>
              </a:rPr>
              <a:t>With over 1.5 billion people affected by hearing loss and millions unable to speak, finding solutions for communication barriers is essential. </a:t>
            </a:r>
          </a:p>
          <a:p>
            <a:pPr algn="l">
              <a:lnSpc>
                <a:spcPts val="4386"/>
              </a:lnSpc>
            </a:pPr>
            <a:endParaRPr lang="en-US" sz="3132">
              <a:solidFill>
                <a:srgbClr val="FFFEFE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"/>
                <a:ea typeface="Gotham"/>
                <a:cs typeface="Gotham"/>
                <a:sym typeface="Gotham"/>
              </a:rPr>
              <a:t>As the number of people with disabling hearing loss is expected to rise, developing accessible technologies and inclusive policies is crucial to ensure equal opportunities and improve their quality of life.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277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43898" y="1497343"/>
            <a:ext cx="8389470" cy="9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8"/>
              </a:lnSpc>
            </a:pPr>
            <a:r>
              <a:rPr lang="en-US" sz="5299" b="1">
                <a:solidFill>
                  <a:srgbClr val="FFFEFE"/>
                </a:solidFill>
                <a:latin typeface="Gotham Bold"/>
                <a:ea typeface="Gotham Bold"/>
                <a:cs typeface="Gotham Bold"/>
                <a:sym typeface="Gotham Bold"/>
              </a:rPr>
              <a:t>The solution: Signify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3898" y="2651327"/>
            <a:ext cx="8389470" cy="494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Signify provides real-time translation of sign language into spoken or written words. </a:t>
            </a:r>
          </a:p>
          <a:p>
            <a:pPr algn="l">
              <a:lnSpc>
                <a:spcPts val="4386"/>
              </a:lnSpc>
            </a:pPr>
            <a:endParaRPr lang="en-US" sz="3132">
              <a:solidFill>
                <a:srgbClr val="FFFEFE"/>
              </a:solidFill>
              <a:latin typeface="Gotham Light"/>
              <a:ea typeface="Gotham Light"/>
              <a:cs typeface="Gotham Light"/>
              <a:sym typeface="Gotham Light"/>
            </a:endParaRPr>
          </a:p>
          <a:p>
            <a:pPr algn="l">
              <a:lnSpc>
                <a:spcPts val="4386"/>
              </a:lnSpc>
            </a:pPr>
            <a:r>
              <a:rPr lang="en-US" sz="3132">
                <a:solidFill>
                  <a:srgbClr val="FFFEFE"/>
                </a:solidFill>
                <a:latin typeface="Gotham Light"/>
                <a:ea typeface="Gotham Light"/>
                <a:cs typeface="Gotham Light"/>
                <a:sym typeface="Gotham Light"/>
              </a:rPr>
              <a:t>Users simply record themselves signing, and the system instantly interprets and converts it into text, enabling seamless communication between deaf and hearing individuals.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728668" y="2418310"/>
            <a:ext cx="6927427" cy="5724280"/>
          </a:xfrm>
          <a:custGeom>
            <a:avLst/>
            <a:gdLst/>
            <a:ahLst/>
            <a:cxnLst/>
            <a:rect l="l" t="t" r="r" b="b"/>
            <a:pathLst>
              <a:path w="6927427" h="5724280">
                <a:moveTo>
                  <a:pt x="0" y="0"/>
                </a:moveTo>
                <a:lnTo>
                  <a:pt x="6927428" y="0"/>
                </a:lnTo>
                <a:lnTo>
                  <a:pt x="6927428" y="5724280"/>
                </a:lnTo>
                <a:lnTo>
                  <a:pt x="0" y="572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2" t="-714" b="-22714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392129" y="3647333"/>
            <a:ext cx="12198237" cy="3465171"/>
            <a:chOff x="0" y="0"/>
            <a:chExt cx="3212705" cy="9126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912638"/>
            </a:xfrm>
            <a:custGeom>
              <a:avLst/>
              <a:gdLst/>
              <a:ahLst/>
              <a:cxnLst/>
              <a:rect l="l" t="t" r="r" b="b"/>
              <a:pathLst>
                <a:path w="3212704" h="912638">
                  <a:moveTo>
                    <a:pt x="0" y="0"/>
                  </a:moveTo>
                  <a:lnTo>
                    <a:pt x="3212704" y="0"/>
                  </a:lnTo>
                  <a:lnTo>
                    <a:pt x="3212704" y="912638"/>
                  </a:lnTo>
                  <a:lnTo>
                    <a:pt x="0" y="912638"/>
                  </a:lnTo>
                  <a:close/>
                </a:path>
              </a:pathLst>
            </a:custGeom>
            <a:solidFill>
              <a:srgbClr val="0209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941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946574" y="3638263"/>
            <a:ext cx="11089347" cy="284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7"/>
              </a:lnSpc>
              <a:spcBef>
                <a:spcPct val="0"/>
              </a:spcBef>
            </a:pPr>
            <a:r>
              <a:rPr lang="en-US" sz="8162" b="1" spc="1142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8500" y="8661165"/>
            <a:ext cx="61510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8524158" cy="10558770"/>
          </a:xfrm>
          <a:custGeom>
            <a:avLst/>
            <a:gdLst/>
            <a:ahLst/>
            <a:cxnLst/>
            <a:rect l="l" t="t" r="r" b="b"/>
            <a:pathLst>
              <a:path w="18524158" h="10558770">
                <a:moveTo>
                  <a:pt x="0" y="0"/>
                </a:moveTo>
                <a:lnTo>
                  <a:pt x="18524158" y="0"/>
                </a:lnTo>
                <a:lnTo>
                  <a:pt x="18524158" y="10558770"/>
                </a:lnTo>
                <a:lnTo>
                  <a:pt x="0" y="10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461</Words>
  <Application>Microsoft Office PowerPoint</Application>
  <PresentationFormat>Custom</PresentationFormat>
  <Paragraphs>121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Poppins</vt:lpstr>
      <vt:lpstr>Aptos</vt:lpstr>
      <vt:lpstr>Gotham Bold</vt:lpstr>
      <vt:lpstr>Gotham Light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Signify</dc:title>
  <dc:creator>Hamed</dc:creator>
  <cp:lastModifiedBy>حامد رضا الشحات حافظ سعد</cp:lastModifiedBy>
  <cp:revision>5</cp:revision>
  <dcterms:created xsi:type="dcterms:W3CDTF">2006-08-16T00:00:00Z</dcterms:created>
  <dcterms:modified xsi:type="dcterms:W3CDTF">2025-06-28T21:38:02Z</dcterms:modified>
  <dc:identifier>DAGhwFLVRQk</dc:identifier>
</cp:coreProperties>
</file>